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2A89-66E8-4C0D-B437-5EE5BEC73BE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B83D-5EFC-4F3C-B70E-D953C6C9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FEF2-4B1D-4299-B08F-E82B2CD32B8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5874-C4F5-4CFF-A8DC-C274B485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9682-9937-4F94-B389-CA673087F77F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8B53-3107-44A3-88B6-051562D91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2959-E670-4DCD-BF93-0360046638A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36E4-5F0A-4DD7-9A0C-56442235F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EDA-19B6-486F-91DC-7240755050B3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13C4-CA35-41BF-8A01-834E0C7E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B459-50E1-42AE-8B85-74257B81CF7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A0CB-48EE-4EC4-AFAE-2E2EC9100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5683-A792-4C19-AB7C-88ECEA48C2C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7799-41B2-4E0A-B06C-BCB4A4ECC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16EE-FF6B-4A5C-AA20-C504558F4DB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3A8B-E953-41F0-94A7-3F28B5C9E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C97A-872E-4092-B508-1FEF4FB4391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A81F-C07B-4EC7-919C-5AAD68D69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B92DD-08D7-4936-BDD0-C032FD40816A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9318-1D9F-4A38-99EE-EC17ACD75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E891-50AE-4A1F-9E00-DAF7917CF01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9406-3D83-426B-A8F6-79CE8DB31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1AE7B-3DAC-46D0-85EF-87A43BBA0A2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FEB3F-67B9-43CA-8643-5DFCBDAFD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4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0" y="0"/>
            <a:ext cx="7500938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u="sng" dirty="0">
                <a:solidFill>
                  <a:srgbClr val="FF0000"/>
                </a:solidFill>
                <a:latin typeface="AnastasiaScript"/>
              </a:rPr>
              <a:t>Весенний лёд – источник повышенной опасности!!!</a:t>
            </a:r>
          </a:p>
        </p:txBody>
      </p:sp>
      <p:pic>
        <p:nvPicPr>
          <p:cNvPr id="9" name="Рисунок 8" descr="535236_html_37d9fb0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14" y="1705593"/>
            <a:ext cx="3488729" cy="24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i="1" smtClean="0"/>
              <a:t>Помощь провалившемуся в полынью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 за другим выползайте, распластавшись по льду, и захватывайте лежащего впереди спасателя за лодыжки. </a:t>
            </a:r>
          </a:p>
          <a:p>
            <a:pPr>
              <a:defRPr/>
            </a:pPr>
            <a:endParaRPr lang="ru-RU" smtClean="0"/>
          </a:p>
        </p:txBody>
      </p:sp>
      <p:pic>
        <p:nvPicPr>
          <p:cNvPr id="25604" name="Picture 6" descr="22012009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Помощь провалившемуся в полынью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smtClean="0"/>
              <a:t>Вытащив из воды, проверьте его дыхание и пульс;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mtClean="0"/>
              <a:t>При попадании жидкости в дыхательные пути, пострадавшему необходимо очистить полость рта, уложить животом на бедро так, чтобы голова свисала к земле, энергично нажимая на грудь и спину, удалить воду из желудка и легких, приступить к выполнению искусственного дыхания.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26627" name="Рисунок 6" descr="6cp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97425"/>
            <a:ext cx="4286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7" descr="5cp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933825"/>
            <a:ext cx="25050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Помощь провалившемуся в полынью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686800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smtClean="0"/>
              <a:t>	При общем охлаждении пострадавшего необходимо как можно быстрее доставить в теплое (отапливаемое) помещение, тепло укрыть, обложить грелками, напоить горячим чаем, в дальнейшем направить в медицинское учреждение;</a:t>
            </a:r>
            <a:br>
              <a:rPr lang="ru-RU" sz="2400" b="1" smtClean="0"/>
            </a:br>
            <a:endParaRPr lang="ru-RU" sz="2400" smtClean="0"/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7651" name="Рисунок 9" descr="ice16_0402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4005263"/>
            <a:ext cx="2901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 descr="cafc200a12754d11d02b360f1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429000"/>
            <a:ext cx="26146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doct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213100"/>
            <a:ext cx="23209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smtClean="0">
                <a:solidFill>
                  <a:srgbClr val="FF0000"/>
                </a:solidFill>
              </a:rPr>
              <a:t>Самое главное правило!!!</a:t>
            </a:r>
            <a:br>
              <a:rPr lang="ru-RU" sz="4000" b="1" u="sng" smtClean="0">
                <a:solidFill>
                  <a:srgbClr val="FF0000"/>
                </a:solidFill>
              </a:rPr>
            </a:br>
            <a:r>
              <a:rPr lang="ru-RU" sz="4000" b="1" u="sng" smtClean="0">
                <a:solidFill>
                  <a:srgbClr val="FF0000"/>
                </a:solidFill>
              </a:rPr>
              <a:t>Не подходите во время ледохода к водоемам!!!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i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781526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>
                <a:solidFill>
                  <a:srgbClr val="FF0000"/>
                </a:solidFill>
                <a:latin typeface="Times New Roman" pitchFamily="18" charset="0"/>
              </a:rPr>
              <a:t>ЖИЗНЬ-ОДНА!!!</a:t>
            </a:r>
          </a:p>
        </p:txBody>
      </p:sp>
      <p:pic>
        <p:nvPicPr>
          <p:cNvPr id="29699" name="Picture 7" descr="000_par7305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799306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914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Нужно знать, что весенний лед резко отличается от осеннего и зимнего.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Если осенний и зимний лед под тяжестью человека начинает трещать, предупреждая об опасности, то весенний лед не трещит, а проваливается, превращаясь в ледяную кашицу.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Несоблюдение элементарных правил предосторожности в это время больше, чем когда-либо ведет к несчастным случаям. </a:t>
            </a:r>
          </a:p>
          <a:p>
            <a:pPr algn="ctr"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7411" name="Picture 7" descr="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716338"/>
            <a:ext cx="48958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345598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Не подходить близко к реке и водоему, не выходить на лед, не проверять прочность льда ударом ноги и не кататься на плавающих льдинах и всякого рода самодельных плотах, не спускаться на санках с горы в сторону водоема.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Не собираться большими группами на берегах водоемов и рек, вблизи воды, на мостах и переправах.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Не переходить реку и водоемы по льду.</a:t>
            </a:r>
          </a:p>
          <a:p>
            <a:endParaRPr lang="ru-RU" sz="2800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Чтобы избежать беды, необходимо соблюдать самые простые правила:</a:t>
            </a:r>
          </a:p>
        </p:txBody>
      </p:sp>
      <p:pic>
        <p:nvPicPr>
          <p:cNvPr id="18436" name="Picture 6" descr="_podrostki_141864333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76700"/>
            <a:ext cx="38877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 (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6700"/>
            <a:ext cx="3992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27088" y="260350"/>
            <a:ext cx="7561262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Предостерегать от нарушений у воды своих товарищей.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Занести в память своего мобильного телефона номера службы спасения </a:t>
            </a:r>
            <a:r>
              <a:rPr lang="ru-RU" sz="2400" b="1" smtClean="0">
                <a:latin typeface="Times New Roman" pitchFamily="18" charset="0"/>
              </a:rPr>
              <a:t>01</a:t>
            </a:r>
            <a:r>
              <a:rPr lang="ru-RU" sz="2400" smtClean="0">
                <a:latin typeface="Times New Roman" pitchFamily="18" charset="0"/>
              </a:rPr>
              <a:t> и </a:t>
            </a:r>
            <a:r>
              <a:rPr lang="ru-RU" sz="2400" b="1" smtClean="0">
                <a:latin typeface="Times New Roman" pitchFamily="18" charset="0"/>
              </a:rPr>
              <a:t>112, </a:t>
            </a:r>
            <a:r>
              <a:rPr lang="ru-RU" sz="2400" smtClean="0">
                <a:latin typeface="Times New Roman" pitchFamily="18" charset="0"/>
              </a:rPr>
              <a:t>по которым следует немедленно сообщить о несчастном случае, свидетелем которого вы явились.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При несчастном случае обратиться за помощью к взрослым, не предпринимать самостоятельных действий по спасению пострадавшего. Необходимо помнить, что во время ледохода и паводка помощь терпящим бедствие гораздо труднее, чем когда-либо.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9459" name="Picture 4" descr="i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219575"/>
            <a:ext cx="39608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1414486602_zimoy_na_vodoe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7363"/>
            <a:ext cx="409733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Если всё-таки лед проломился, вы оказались в ледяной воде и некого позвать на помощь: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Не поддавайтесь панике, действуйте быстро и решительно.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Не допускайте погружения в воду с головой. Для этого широко раскиньте руки по кромке льда полыньи, стараясь не обламывать ее. Осторожно без резких движений постарайтесь выбраться на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лед, наползая на него грудью и поочередно вытаскивая на поверхность ноги. Главное -использовать все свое тело для опоры.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Выбравшись из промоины, не вставайте на ноги и даже на колени, не бегите, а осторожно откатитесь и ползите в ту сторону, откуда вы шли до самого берега. А дальше бегите и не останавливайтесь, пока не окажетесь в тепле.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20484" name="Picture 5" descr="i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797425"/>
            <a:ext cx="34226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Помощь провалившемуся в полынью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Опуститесь на колени или лягте у кромки льда и протяните пострадавшему руку или какой-нибудь предмет (палку, веревку, одежду)</a:t>
            </a:r>
          </a:p>
          <a:p>
            <a:pPr>
              <a:defRPr/>
            </a:pPr>
            <a:endParaRPr lang="ru-RU" smtClean="0"/>
          </a:p>
        </p:txBody>
      </p:sp>
      <p:pic>
        <p:nvPicPr>
          <p:cNvPr id="21508" name="Picture 6" descr="25184_20051207163856"/>
          <p:cNvPicPr>
            <a:picLocks noChangeAspect="1" noChangeArrowheads="1"/>
          </p:cNvPicPr>
          <p:nvPr/>
        </p:nvPicPr>
        <p:blipFill>
          <a:blip r:embed="rId3"/>
          <a:srcRect b="8551"/>
          <a:stretch>
            <a:fillRect/>
          </a:stretch>
        </p:blipFill>
        <p:spPr bwMode="auto">
          <a:xfrm>
            <a:off x="1979613" y="3582988"/>
            <a:ext cx="482441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Помощь провалившемуся в полынью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ru-RU" smtClean="0">
              <a:solidFill>
                <a:srgbClr val="990099"/>
              </a:solidFill>
            </a:endParaRPr>
          </a:p>
          <a:p>
            <a:pPr>
              <a:defRPr/>
            </a:pPr>
            <a:endParaRPr lang="ru-RU" smtClean="0"/>
          </a:p>
        </p:txBody>
      </p:sp>
      <p:pic>
        <p:nvPicPr>
          <p:cNvPr id="22532" name="Picture 6" descr="20081223172210"/>
          <p:cNvPicPr>
            <a:picLocks noChangeAspect="1" noChangeArrowheads="1"/>
          </p:cNvPicPr>
          <p:nvPr/>
        </p:nvPicPr>
        <p:blipFill>
          <a:blip r:embed="rId3"/>
          <a:srcRect b="6030"/>
          <a:stretch>
            <a:fillRect/>
          </a:stretch>
        </p:blipFill>
        <p:spPr bwMode="auto">
          <a:xfrm>
            <a:off x="250825" y="3789363"/>
            <a:ext cx="43370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499ecf4656bcfd83e887baf733086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9363"/>
            <a:ext cx="40814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Помощь провалившемуся в полынью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Вытащив пострадавшего из воды, положите его на лед плашмя, не позволяйте ему встать на ноги и идти по льду</a:t>
            </a:r>
            <a:r>
              <a:rPr lang="ru-RU" smtClean="0">
                <a:solidFill>
                  <a:srgbClr val="990099"/>
                </a:solidFill>
              </a:rPr>
              <a:t> </a:t>
            </a:r>
          </a:p>
          <a:p>
            <a:pPr>
              <a:defRPr/>
            </a:pPr>
            <a:endParaRPr lang="ru-RU" smtClean="0"/>
          </a:p>
        </p:txBody>
      </p:sp>
      <p:pic>
        <p:nvPicPr>
          <p:cNvPr id="23556" name="Picture 7" descr="get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284538"/>
            <a:ext cx="5040313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Помощь провалившемуся в полынью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</a:p>
          <a:p>
            <a:pPr>
              <a:defRPr/>
            </a:pPr>
            <a:endParaRPr lang="ru-RU" smtClean="0"/>
          </a:p>
        </p:txBody>
      </p:sp>
      <p:pic>
        <p:nvPicPr>
          <p:cNvPr id="24580" name="Рисунок 6" descr="ice14_0402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690938"/>
            <a:ext cx="51800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459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Чтобы избежать беды, необходимо соблюдать самые простые правила:</vt:lpstr>
      <vt:lpstr>Презентация PowerPoint</vt:lpstr>
      <vt:lpstr>Если всё-таки лед проломился, вы оказались в ледяной воде и некого позвать на помощь: </vt:lpstr>
      <vt:lpstr>Помощь провалившемуся в полынью </vt:lpstr>
      <vt:lpstr>Помощь провалившемуся в полынью</vt:lpstr>
      <vt:lpstr>Помощь провалившемуся в полынью </vt:lpstr>
      <vt:lpstr>Помощь провалившемуся в полынью </vt:lpstr>
      <vt:lpstr>Помощь провалившемуся в полынью </vt:lpstr>
      <vt:lpstr>Помощь провалившемуся в полынью </vt:lpstr>
      <vt:lpstr>Помощь провалившемуся в полынью </vt:lpstr>
      <vt:lpstr>Самое главное правило!!! Не подходите во время ледохода к водоемам!!!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12</cp:revision>
  <dcterms:created xsi:type="dcterms:W3CDTF">2017-03-27T07:36:08Z</dcterms:created>
  <dcterms:modified xsi:type="dcterms:W3CDTF">2021-04-01T04:03:32Z</dcterms:modified>
</cp:coreProperties>
</file>